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6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53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14" y="570"/>
      </p:cViewPr>
      <p:guideLst>
        <p:guide orient="horz" pos="157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E43D07-5D37-4B46-B13D-0744AAA22E78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AACF60-73BD-4C5E-B033-DCA7FB370744}" type="pres">
      <dgm:prSet presAssocID="{22E43D07-5D37-4B46-B13D-0744AAA22E7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FD431C98-2FA7-46F9-8609-B08B1ACA633F}" type="presOf" srcId="{22E43D07-5D37-4B46-B13D-0744AAA22E78}" destId="{4DAACF60-73BD-4C5E-B033-DCA7FB370744}" srcOrd="0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749206-8B37-4E12-837E-4B5AFEE507D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349259-8A61-4753-A89E-61D2616BBA54}">
      <dgm:prSet phldrT="[Текст]"/>
      <dgm:spPr/>
      <dgm:t>
        <a:bodyPr/>
        <a:lstStyle/>
        <a:p>
          <a:r>
            <a:rPr lang="ru-RU" dirty="0"/>
            <a:t>Актуальность</a:t>
          </a:r>
        </a:p>
      </dgm:t>
    </dgm:pt>
    <dgm:pt modelId="{154AAEE1-2DFE-4D90-B6DB-792BE18D81CF}" type="parTrans" cxnId="{A5612164-6166-488F-9981-974661896A28}">
      <dgm:prSet/>
      <dgm:spPr/>
      <dgm:t>
        <a:bodyPr/>
        <a:lstStyle/>
        <a:p>
          <a:endParaRPr lang="ru-RU"/>
        </a:p>
      </dgm:t>
    </dgm:pt>
    <dgm:pt modelId="{D2EE7344-CC5A-4FE5-B4AD-49D5DDD47AD6}" type="sibTrans" cxnId="{A5612164-6166-488F-9981-974661896A28}">
      <dgm:prSet/>
      <dgm:spPr/>
      <dgm:t>
        <a:bodyPr/>
        <a:lstStyle/>
        <a:p>
          <a:endParaRPr lang="ru-RU"/>
        </a:p>
      </dgm:t>
    </dgm:pt>
    <dgm:pt modelId="{541E6C42-C938-4FDC-8E0B-50C3ABC5E3CF}">
      <dgm:prSet phldrT="[Текст]"/>
      <dgm:spPr/>
      <dgm:t>
        <a:bodyPr/>
        <a:lstStyle/>
        <a:p>
          <a:r>
            <a:rPr lang="ru-RU" dirty="0"/>
            <a:t>Опыт длительного </a:t>
          </a:r>
          <a:r>
            <a:rPr lang="ru-RU" dirty="0" err="1"/>
            <a:t>ферментозаместительного</a:t>
          </a:r>
          <a:r>
            <a:rPr lang="ru-RU" dirty="0"/>
            <a:t> лечения пациентов с </a:t>
          </a:r>
          <a:r>
            <a:rPr lang="ru-RU" dirty="0" err="1"/>
            <a:t>лизосомными</a:t>
          </a:r>
          <a:r>
            <a:rPr lang="ru-RU" dirty="0"/>
            <a:t> болезнями накопления</a:t>
          </a:r>
        </a:p>
      </dgm:t>
    </dgm:pt>
    <dgm:pt modelId="{19DBE21C-D572-482C-B4FF-06669D612A47}" type="parTrans" cxnId="{76A6EFC1-8008-47B4-BE44-128BC62954EA}">
      <dgm:prSet/>
      <dgm:spPr/>
      <dgm:t>
        <a:bodyPr/>
        <a:lstStyle/>
        <a:p>
          <a:endParaRPr lang="ru-RU"/>
        </a:p>
      </dgm:t>
    </dgm:pt>
    <dgm:pt modelId="{1EC19E08-A588-4369-A9F8-65DC3F9C469E}" type="sibTrans" cxnId="{76A6EFC1-8008-47B4-BE44-128BC62954EA}">
      <dgm:prSet/>
      <dgm:spPr/>
      <dgm:t>
        <a:bodyPr/>
        <a:lstStyle/>
        <a:p>
          <a:endParaRPr lang="ru-RU"/>
        </a:p>
      </dgm:t>
    </dgm:pt>
    <dgm:pt modelId="{44DC094A-3730-4967-8ED5-A04B12F4E27B}">
      <dgm:prSet phldrT="[Текст]"/>
      <dgm:spPr/>
      <dgm:t>
        <a:bodyPr/>
        <a:lstStyle/>
        <a:p>
          <a:r>
            <a:rPr lang="ru-RU" dirty="0"/>
            <a:t>Цель </a:t>
          </a:r>
        </a:p>
      </dgm:t>
    </dgm:pt>
    <dgm:pt modelId="{EDB4F263-FE3D-42A3-9222-791DF626DD26}" type="parTrans" cxnId="{37B37226-DA6F-4CD6-B5B7-71401C5E4C85}">
      <dgm:prSet/>
      <dgm:spPr/>
      <dgm:t>
        <a:bodyPr/>
        <a:lstStyle/>
        <a:p>
          <a:endParaRPr lang="ru-RU"/>
        </a:p>
      </dgm:t>
    </dgm:pt>
    <dgm:pt modelId="{45C2E823-8ADC-4C31-8F0D-617AB1E4E80E}" type="sibTrans" cxnId="{37B37226-DA6F-4CD6-B5B7-71401C5E4C85}">
      <dgm:prSet/>
      <dgm:spPr/>
      <dgm:t>
        <a:bodyPr/>
        <a:lstStyle/>
        <a:p>
          <a:endParaRPr lang="ru-RU"/>
        </a:p>
      </dgm:t>
    </dgm:pt>
    <dgm:pt modelId="{997520BD-F41B-4AA4-9301-3AF118EBBF92}">
      <dgm:prSet phldrT="[Текст]"/>
      <dgm:spPr/>
      <dgm:t>
        <a:bodyPr/>
        <a:lstStyle/>
        <a:p>
          <a:r>
            <a:rPr lang="ru-RU" dirty="0"/>
            <a:t>Описать эффективность долговременного патогенетического лечения различных </a:t>
          </a:r>
          <a:r>
            <a:rPr lang="ru-RU" dirty="0" err="1"/>
            <a:t>лизосомных</a:t>
          </a:r>
          <a:r>
            <a:rPr lang="ru-RU" dirty="0"/>
            <a:t> болезней (</a:t>
          </a:r>
          <a:r>
            <a:rPr lang="ru-RU" dirty="0" err="1"/>
            <a:t>мукополисахаридозов</a:t>
          </a:r>
          <a:r>
            <a:rPr lang="ru-RU" dirty="0"/>
            <a:t> </a:t>
          </a:r>
          <a:r>
            <a:rPr lang="en-US" dirty="0"/>
            <a:t>I, IVA </a:t>
          </a:r>
          <a:r>
            <a:rPr lang="ru-RU" dirty="0"/>
            <a:t>типов, болезни Фабри) в клинической практике </a:t>
          </a:r>
        </a:p>
      </dgm:t>
    </dgm:pt>
    <dgm:pt modelId="{20269E22-B85D-4D54-966A-289217BF1333}" type="parTrans" cxnId="{FDC27363-BDC4-487D-8C57-0DED843DF49D}">
      <dgm:prSet/>
      <dgm:spPr/>
      <dgm:t>
        <a:bodyPr/>
        <a:lstStyle/>
        <a:p>
          <a:endParaRPr lang="ru-RU"/>
        </a:p>
      </dgm:t>
    </dgm:pt>
    <dgm:pt modelId="{05F8543C-9B73-4D76-9EEB-9B00C0198804}" type="sibTrans" cxnId="{FDC27363-BDC4-487D-8C57-0DED843DF49D}">
      <dgm:prSet/>
      <dgm:spPr/>
      <dgm:t>
        <a:bodyPr/>
        <a:lstStyle/>
        <a:p>
          <a:endParaRPr lang="ru-RU"/>
        </a:p>
      </dgm:t>
    </dgm:pt>
    <dgm:pt modelId="{3B62B6FB-26AD-4966-9364-E49FADF488E9}">
      <dgm:prSet phldrT="[Текст]"/>
      <dgm:spPr/>
      <dgm:t>
        <a:bodyPr/>
        <a:lstStyle/>
        <a:p>
          <a:r>
            <a:rPr lang="ru-RU" dirty="0"/>
            <a:t>Материал и методы </a:t>
          </a:r>
        </a:p>
      </dgm:t>
    </dgm:pt>
    <dgm:pt modelId="{77565EFD-14CA-4C5C-BD2C-F1F2A72347E3}" type="parTrans" cxnId="{C46BFFFD-A5FA-4526-BCA0-2EDEC3FDE66B}">
      <dgm:prSet/>
      <dgm:spPr/>
      <dgm:t>
        <a:bodyPr/>
        <a:lstStyle/>
        <a:p>
          <a:endParaRPr lang="ru-RU"/>
        </a:p>
      </dgm:t>
    </dgm:pt>
    <dgm:pt modelId="{02013AE1-DB01-4FB4-BC95-9C98DE8B9E08}" type="sibTrans" cxnId="{C46BFFFD-A5FA-4526-BCA0-2EDEC3FDE66B}">
      <dgm:prSet/>
      <dgm:spPr/>
      <dgm:t>
        <a:bodyPr/>
        <a:lstStyle/>
        <a:p>
          <a:endParaRPr lang="ru-RU"/>
        </a:p>
      </dgm:t>
    </dgm:pt>
    <dgm:pt modelId="{E21EDA4C-D7CC-48E4-97CF-498052C581E4}">
      <dgm:prSet phldrT="[Текст]"/>
      <dgm:spPr/>
      <dgm:t>
        <a:bodyPr/>
        <a:lstStyle/>
        <a:p>
          <a:r>
            <a:rPr lang="ru-RU" dirty="0"/>
            <a:t>Пациенты с </a:t>
          </a:r>
          <a:r>
            <a:rPr lang="ru-RU" dirty="0" err="1"/>
            <a:t>мукополисахаридозом</a:t>
          </a:r>
          <a:r>
            <a:rPr lang="ru-RU" dirty="0"/>
            <a:t> 1 типа (синдром </a:t>
          </a:r>
          <a:r>
            <a:rPr lang="ru-RU" dirty="0" err="1"/>
            <a:t>Гурлер-Шейе</a:t>
          </a:r>
          <a:r>
            <a:rPr lang="ru-RU" dirty="0"/>
            <a:t>), </a:t>
          </a:r>
          <a:r>
            <a:rPr lang="ru-RU" dirty="0" err="1"/>
            <a:t>мукополисахаридозом</a:t>
          </a:r>
          <a:r>
            <a:rPr lang="ru-RU" dirty="0"/>
            <a:t> IVА типа, болезнью Фабри. </a:t>
          </a:r>
        </a:p>
      </dgm:t>
    </dgm:pt>
    <dgm:pt modelId="{FFEFE592-E5C5-4286-8CDC-0E90216769B8}" type="parTrans" cxnId="{9836D12B-4DFA-49C1-B8DE-1CBE79268259}">
      <dgm:prSet/>
      <dgm:spPr/>
      <dgm:t>
        <a:bodyPr/>
        <a:lstStyle/>
        <a:p>
          <a:endParaRPr lang="ru-RU"/>
        </a:p>
      </dgm:t>
    </dgm:pt>
    <dgm:pt modelId="{F6B1FE0E-E614-4F0B-AF3A-249D148B2C61}" type="sibTrans" cxnId="{9836D12B-4DFA-49C1-B8DE-1CBE79268259}">
      <dgm:prSet/>
      <dgm:spPr/>
      <dgm:t>
        <a:bodyPr/>
        <a:lstStyle/>
        <a:p>
          <a:endParaRPr lang="ru-RU"/>
        </a:p>
      </dgm:t>
    </dgm:pt>
    <dgm:pt modelId="{4D34B31D-8FE0-4887-AB2A-BE60725644BB}">
      <dgm:prSet phldrT="[Текст]" phldr="1"/>
      <dgm:spPr/>
      <dgm:t>
        <a:bodyPr/>
        <a:lstStyle/>
        <a:p>
          <a:endParaRPr lang="ru-RU" dirty="0"/>
        </a:p>
      </dgm:t>
    </dgm:pt>
    <dgm:pt modelId="{D316B448-3CED-49BB-AE85-668C6C7A2DCE}" type="parTrans" cxnId="{71B061CA-46F6-4F8B-BD8A-10AC560C7B5C}">
      <dgm:prSet/>
      <dgm:spPr/>
      <dgm:t>
        <a:bodyPr/>
        <a:lstStyle/>
        <a:p>
          <a:endParaRPr lang="ru-RU"/>
        </a:p>
      </dgm:t>
    </dgm:pt>
    <dgm:pt modelId="{D55F5413-0900-4C6D-99F9-2AEEC7ABC62B}" type="sibTrans" cxnId="{71B061CA-46F6-4F8B-BD8A-10AC560C7B5C}">
      <dgm:prSet/>
      <dgm:spPr/>
      <dgm:t>
        <a:bodyPr/>
        <a:lstStyle/>
        <a:p>
          <a:endParaRPr lang="ru-RU"/>
        </a:p>
      </dgm:t>
    </dgm:pt>
    <dgm:pt modelId="{F42C0E38-335C-448E-BCCE-8EC0787D1B93}">
      <dgm:prSet phldrT="[Текст]"/>
      <dgm:spPr/>
      <dgm:t>
        <a:bodyPr/>
        <a:lstStyle/>
        <a:p>
          <a:r>
            <a:rPr lang="ru-RU" dirty="0"/>
            <a:t>Особенности ведения, маршрутизация пациентов в регионе </a:t>
          </a:r>
        </a:p>
      </dgm:t>
    </dgm:pt>
    <dgm:pt modelId="{6833CA5E-80AD-420E-89F4-E89EDC13B83D}" type="parTrans" cxnId="{ECE943B7-AAEA-48A0-9E32-8B6B18EE68B0}">
      <dgm:prSet/>
      <dgm:spPr/>
      <dgm:t>
        <a:bodyPr/>
        <a:lstStyle/>
        <a:p>
          <a:endParaRPr lang="ru-RU"/>
        </a:p>
      </dgm:t>
    </dgm:pt>
    <dgm:pt modelId="{B9656BE1-1065-4479-A0CC-25848EC09134}" type="sibTrans" cxnId="{ECE943B7-AAEA-48A0-9E32-8B6B18EE68B0}">
      <dgm:prSet/>
      <dgm:spPr/>
      <dgm:t>
        <a:bodyPr/>
        <a:lstStyle/>
        <a:p>
          <a:endParaRPr lang="ru-RU"/>
        </a:p>
      </dgm:t>
    </dgm:pt>
    <dgm:pt modelId="{8EC2B797-EF7B-4469-BF21-2144EE42E536}" type="pres">
      <dgm:prSet presAssocID="{A4749206-8B37-4E12-837E-4B5AFEE507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0FA901-2DF4-4E91-BC4D-892B74DCBE61}" type="pres">
      <dgm:prSet presAssocID="{0E349259-8A61-4753-A89E-61D2616BBA54}" presName="composite" presStyleCnt="0"/>
      <dgm:spPr/>
    </dgm:pt>
    <dgm:pt modelId="{A22381BD-C7D8-4351-A2A5-EA1E3665EC01}" type="pres">
      <dgm:prSet presAssocID="{0E349259-8A61-4753-A89E-61D2616BBA5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CB383-6542-4DBA-A801-F9875FE5576B}" type="pres">
      <dgm:prSet presAssocID="{0E349259-8A61-4753-A89E-61D2616BBA5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B57103-7305-41F6-BAF4-7C0BA89C1026}" type="pres">
      <dgm:prSet presAssocID="{D2EE7344-CC5A-4FE5-B4AD-49D5DDD47AD6}" presName="space" presStyleCnt="0"/>
      <dgm:spPr/>
    </dgm:pt>
    <dgm:pt modelId="{5F08019D-EAEE-4082-A0A3-DFADFB11E07D}" type="pres">
      <dgm:prSet presAssocID="{44DC094A-3730-4967-8ED5-A04B12F4E27B}" presName="composite" presStyleCnt="0"/>
      <dgm:spPr/>
    </dgm:pt>
    <dgm:pt modelId="{C2FFB54B-C028-483D-A3C1-0500108DEF3C}" type="pres">
      <dgm:prSet presAssocID="{44DC094A-3730-4967-8ED5-A04B12F4E27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6CC679-3A35-420C-853F-FE829533EA77}" type="pres">
      <dgm:prSet presAssocID="{44DC094A-3730-4967-8ED5-A04B12F4E27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C1FF35-3E7F-4B2D-BD17-44015FD382ED}" type="pres">
      <dgm:prSet presAssocID="{45C2E823-8ADC-4C31-8F0D-617AB1E4E80E}" presName="space" presStyleCnt="0"/>
      <dgm:spPr/>
    </dgm:pt>
    <dgm:pt modelId="{F337071B-F5A5-4BDA-828A-EC89239036B1}" type="pres">
      <dgm:prSet presAssocID="{3B62B6FB-26AD-4966-9364-E49FADF488E9}" presName="composite" presStyleCnt="0"/>
      <dgm:spPr/>
    </dgm:pt>
    <dgm:pt modelId="{22015CE0-2170-4F93-A532-D9F04C0DC6D7}" type="pres">
      <dgm:prSet presAssocID="{3B62B6FB-26AD-4966-9364-E49FADF488E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82F695-F4F0-483A-B486-7ECA77726365}" type="pres">
      <dgm:prSet presAssocID="{3B62B6FB-26AD-4966-9364-E49FADF488E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B37226-DA6F-4CD6-B5B7-71401C5E4C85}" srcId="{A4749206-8B37-4E12-837E-4B5AFEE507D9}" destId="{44DC094A-3730-4967-8ED5-A04B12F4E27B}" srcOrd="1" destOrd="0" parTransId="{EDB4F263-FE3D-42A3-9222-791DF626DD26}" sibTransId="{45C2E823-8ADC-4C31-8F0D-617AB1E4E80E}"/>
    <dgm:cxn modelId="{9836D12B-4DFA-49C1-B8DE-1CBE79268259}" srcId="{3B62B6FB-26AD-4966-9364-E49FADF488E9}" destId="{E21EDA4C-D7CC-48E4-97CF-498052C581E4}" srcOrd="0" destOrd="0" parTransId="{FFEFE592-E5C5-4286-8CDC-0E90216769B8}" sibTransId="{F6B1FE0E-E614-4F0B-AF3A-249D148B2C61}"/>
    <dgm:cxn modelId="{79A6448D-9142-4071-88EE-AFFC7101164E}" type="presOf" srcId="{A4749206-8B37-4E12-837E-4B5AFEE507D9}" destId="{8EC2B797-EF7B-4469-BF21-2144EE42E536}" srcOrd="0" destOrd="0" presId="urn:microsoft.com/office/officeart/2005/8/layout/hList1"/>
    <dgm:cxn modelId="{224EE248-102A-43A6-943A-1F04D172B17F}" type="presOf" srcId="{44DC094A-3730-4967-8ED5-A04B12F4E27B}" destId="{C2FFB54B-C028-483D-A3C1-0500108DEF3C}" srcOrd="0" destOrd="0" presId="urn:microsoft.com/office/officeart/2005/8/layout/hList1"/>
    <dgm:cxn modelId="{A5612164-6166-488F-9981-974661896A28}" srcId="{A4749206-8B37-4E12-837E-4B5AFEE507D9}" destId="{0E349259-8A61-4753-A89E-61D2616BBA54}" srcOrd="0" destOrd="0" parTransId="{154AAEE1-2DFE-4D90-B6DB-792BE18D81CF}" sibTransId="{D2EE7344-CC5A-4FE5-B4AD-49D5DDD47AD6}"/>
    <dgm:cxn modelId="{57940A56-C834-4363-A5BC-16CC5E7594B7}" type="presOf" srcId="{E21EDA4C-D7CC-48E4-97CF-498052C581E4}" destId="{9C82F695-F4F0-483A-B486-7ECA77726365}" srcOrd="0" destOrd="0" presId="urn:microsoft.com/office/officeart/2005/8/layout/hList1"/>
    <dgm:cxn modelId="{A20B3D5E-A995-4821-8373-B9743B77677B}" type="presOf" srcId="{F42C0E38-335C-448E-BCCE-8EC0787D1B93}" destId="{84ACB383-6542-4DBA-A801-F9875FE5576B}" srcOrd="0" destOrd="1" presId="urn:microsoft.com/office/officeart/2005/8/layout/hList1"/>
    <dgm:cxn modelId="{DD58F649-D418-47A2-8E71-6BD67D8D9ECC}" type="presOf" srcId="{4D34B31D-8FE0-4887-AB2A-BE60725644BB}" destId="{9C82F695-F4F0-483A-B486-7ECA77726365}" srcOrd="0" destOrd="1" presId="urn:microsoft.com/office/officeart/2005/8/layout/hList1"/>
    <dgm:cxn modelId="{1683940C-D1C1-47FE-BBBA-D3F63E3D9A83}" type="presOf" srcId="{997520BD-F41B-4AA4-9301-3AF118EBBF92}" destId="{DC6CC679-3A35-420C-853F-FE829533EA77}" srcOrd="0" destOrd="0" presId="urn:microsoft.com/office/officeart/2005/8/layout/hList1"/>
    <dgm:cxn modelId="{C46BFFFD-A5FA-4526-BCA0-2EDEC3FDE66B}" srcId="{A4749206-8B37-4E12-837E-4B5AFEE507D9}" destId="{3B62B6FB-26AD-4966-9364-E49FADF488E9}" srcOrd="2" destOrd="0" parTransId="{77565EFD-14CA-4C5C-BD2C-F1F2A72347E3}" sibTransId="{02013AE1-DB01-4FB4-BC95-9C98DE8B9E08}"/>
    <dgm:cxn modelId="{71B061CA-46F6-4F8B-BD8A-10AC560C7B5C}" srcId="{3B62B6FB-26AD-4966-9364-E49FADF488E9}" destId="{4D34B31D-8FE0-4887-AB2A-BE60725644BB}" srcOrd="1" destOrd="0" parTransId="{D316B448-3CED-49BB-AE85-668C6C7A2DCE}" sibTransId="{D55F5413-0900-4C6D-99F9-2AEEC7ABC62B}"/>
    <dgm:cxn modelId="{20A60515-435E-4DA3-8AFC-936F21EDFF8D}" type="presOf" srcId="{3B62B6FB-26AD-4966-9364-E49FADF488E9}" destId="{22015CE0-2170-4F93-A532-D9F04C0DC6D7}" srcOrd="0" destOrd="0" presId="urn:microsoft.com/office/officeart/2005/8/layout/hList1"/>
    <dgm:cxn modelId="{76A6EFC1-8008-47B4-BE44-128BC62954EA}" srcId="{0E349259-8A61-4753-A89E-61D2616BBA54}" destId="{541E6C42-C938-4FDC-8E0B-50C3ABC5E3CF}" srcOrd="0" destOrd="0" parTransId="{19DBE21C-D572-482C-B4FF-06669D612A47}" sibTransId="{1EC19E08-A588-4369-A9F8-65DC3F9C469E}"/>
    <dgm:cxn modelId="{ECE943B7-AAEA-48A0-9E32-8B6B18EE68B0}" srcId="{0E349259-8A61-4753-A89E-61D2616BBA54}" destId="{F42C0E38-335C-448E-BCCE-8EC0787D1B93}" srcOrd="1" destOrd="0" parTransId="{6833CA5E-80AD-420E-89F4-E89EDC13B83D}" sibTransId="{B9656BE1-1065-4479-A0CC-25848EC09134}"/>
    <dgm:cxn modelId="{FDC27363-BDC4-487D-8C57-0DED843DF49D}" srcId="{44DC094A-3730-4967-8ED5-A04B12F4E27B}" destId="{997520BD-F41B-4AA4-9301-3AF118EBBF92}" srcOrd="0" destOrd="0" parTransId="{20269E22-B85D-4D54-966A-289217BF1333}" sibTransId="{05F8543C-9B73-4D76-9EEB-9B00C0198804}"/>
    <dgm:cxn modelId="{68748243-C860-4ABB-A481-135D05EB889D}" type="presOf" srcId="{0E349259-8A61-4753-A89E-61D2616BBA54}" destId="{A22381BD-C7D8-4351-A2A5-EA1E3665EC01}" srcOrd="0" destOrd="0" presId="urn:microsoft.com/office/officeart/2005/8/layout/hList1"/>
    <dgm:cxn modelId="{18F47863-BF83-4223-911A-5E3D047A784D}" type="presOf" srcId="{541E6C42-C938-4FDC-8E0B-50C3ABC5E3CF}" destId="{84ACB383-6542-4DBA-A801-F9875FE5576B}" srcOrd="0" destOrd="0" presId="urn:microsoft.com/office/officeart/2005/8/layout/hList1"/>
    <dgm:cxn modelId="{16A8EBD7-6628-4E13-A2BD-BC2839585E01}" type="presParOf" srcId="{8EC2B797-EF7B-4469-BF21-2144EE42E536}" destId="{650FA901-2DF4-4E91-BC4D-892B74DCBE61}" srcOrd="0" destOrd="0" presId="urn:microsoft.com/office/officeart/2005/8/layout/hList1"/>
    <dgm:cxn modelId="{668103EC-03FD-4209-AACF-FF99DDDA0A31}" type="presParOf" srcId="{650FA901-2DF4-4E91-BC4D-892B74DCBE61}" destId="{A22381BD-C7D8-4351-A2A5-EA1E3665EC01}" srcOrd="0" destOrd="0" presId="urn:microsoft.com/office/officeart/2005/8/layout/hList1"/>
    <dgm:cxn modelId="{413142BC-B7CB-4ED8-8208-8C8789F8A292}" type="presParOf" srcId="{650FA901-2DF4-4E91-BC4D-892B74DCBE61}" destId="{84ACB383-6542-4DBA-A801-F9875FE5576B}" srcOrd="1" destOrd="0" presId="urn:microsoft.com/office/officeart/2005/8/layout/hList1"/>
    <dgm:cxn modelId="{F520D87C-6ADD-4A7C-AC7D-148CA9108CED}" type="presParOf" srcId="{8EC2B797-EF7B-4469-BF21-2144EE42E536}" destId="{E4B57103-7305-41F6-BAF4-7C0BA89C1026}" srcOrd="1" destOrd="0" presId="urn:microsoft.com/office/officeart/2005/8/layout/hList1"/>
    <dgm:cxn modelId="{95252CEC-7679-4452-ACC6-DC433FED3B33}" type="presParOf" srcId="{8EC2B797-EF7B-4469-BF21-2144EE42E536}" destId="{5F08019D-EAEE-4082-A0A3-DFADFB11E07D}" srcOrd="2" destOrd="0" presId="urn:microsoft.com/office/officeart/2005/8/layout/hList1"/>
    <dgm:cxn modelId="{090C580F-2164-44B2-9298-1DFC1DB6504F}" type="presParOf" srcId="{5F08019D-EAEE-4082-A0A3-DFADFB11E07D}" destId="{C2FFB54B-C028-483D-A3C1-0500108DEF3C}" srcOrd="0" destOrd="0" presId="urn:microsoft.com/office/officeart/2005/8/layout/hList1"/>
    <dgm:cxn modelId="{D80C3686-B7C0-4A0F-BDA9-4736EF36EB6C}" type="presParOf" srcId="{5F08019D-EAEE-4082-A0A3-DFADFB11E07D}" destId="{DC6CC679-3A35-420C-853F-FE829533EA77}" srcOrd="1" destOrd="0" presId="urn:microsoft.com/office/officeart/2005/8/layout/hList1"/>
    <dgm:cxn modelId="{548E5F92-9AEC-4BA1-9190-3D758E409774}" type="presParOf" srcId="{8EC2B797-EF7B-4469-BF21-2144EE42E536}" destId="{31C1FF35-3E7F-4B2D-BD17-44015FD382ED}" srcOrd="3" destOrd="0" presId="urn:microsoft.com/office/officeart/2005/8/layout/hList1"/>
    <dgm:cxn modelId="{D43984A8-C83F-4D6A-9A1D-62BCA047B3EB}" type="presParOf" srcId="{8EC2B797-EF7B-4469-BF21-2144EE42E536}" destId="{F337071B-F5A5-4BDA-828A-EC89239036B1}" srcOrd="4" destOrd="0" presId="urn:microsoft.com/office/officeart/2005/8/layout/hList1"/>
    <dgm:cxn modelId="{0FA330FE-FAAF-4892-B612-C4A251310776}" type="presParOf" srcId="{F337071B-F5A5-4BDA-828A-EC89239036B1}" destId="{22015CE0-2170-4F93-A532-D9F04C0DC6D7}" srcOrd="0" destOrd="0" presId="urn:microsoft.com/office/officeart/2005/8/layout/hList1"/>
    <dgm:cxn modelId="{EEC74F05-E598-41B8-8066-7B98034B156E}" type="presParOf" srcId="{F337071B-F5A5-4BDA-828A-EC89239036B1}" destId="{9C82F695-F4F0-483A-B486-7ECA7772636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3EF26B-057B-4781-A198-7C5D0967B425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5BDAB33E-45BE-4F5C-B0D1-4F04ABB81751}" type="pres">
      <dgm:prSet presAssocID="{373EF26B-057B-4781-A198-7C5D0967B42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D899990-E93B-4288-90BB-1C031E5A2D51}" type="presOf" srcId="{373EF26B-057B-4781-A198-7C5D0967B425}" destId="{5BDAB33E-45BE-4F5C-B0D1-4F04ABB81751}" srcOrd="0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2381BD-C7D8-4351-A2A5-EA1E3665EC01}">
      <dsp:nvSpPr>
        <dsp:cNvPr id="0" name=""/>
        <dsp:cNvSpPr/>
      </dsp:nvSpPr>
      <dsp:spPr>
        <a:xfrm>
          <a:off x="3326" y="1113328"/>
          <a:ext cx="3243772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Актуальность</a:t>
          </a:r>
        </a:p>
      </dsp:txBody>
      <dsp:txXfrm>
        <a:off x="3326" y="1113328"/>
        <a:ext cx="3243772" cy="547200"/>
      </dsp:txXfrm>
    </dsp:sp>
    <dsp:sp modelId="{84ACB383-6542-4DBA-A801-F9875FE5576B}">
      <dsp:nvSpPr>
        <dsp:cNvPr id="0" name=""/>
        <dsp:cNvSpPr/>
      </dsp:nvSpPr>
      <dsp:spPr>
        <a:xfrm>
          <a:off x="3326" y="1660528"/>
          <a:ext cx="3243772" cy="24512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Опыт длительного </a:t>
          </a:r>
          <a:r>
            <a:rPr lang="ru-RU" sz="1900" kern="1200" dirty="0" err="1"/>
            <a:t>ферментозаместительного</a:t>
          </a:r>
          <a:r>
            <a:rPr lang="ru-RU" sz="1900" kern="1200" dirty="0"/>
            <a:t> лечения пациентов с </a:t>
          </a:r>
          <a:r>
            <a:rPr lang="ru-RU" sz="1900" kern="1200" dirty="0" err="1"/>
            <a:t>лизосомными</a:t>
          </a:r>
          <a:r>
            <a:rPr lang="ru-RU" sz="1900" kern="1200" dirty="0"/>
            <a:t> болезнями накопления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Особенности ведения, маршрутизация пациентов в регионе </a:t>
          </a:r>
        </a:p>
      </dsp:txBody>
      <dsp:txXfrm>
        <a:off x="3326" y="1660528"/>
        <a:ext cx="3243772" cy="2451284"/>
      </dsp:txXfrm>
    </dsp:sp>
    <dsp:sp modelId="{C2FFB54B-C028-483D-A3C1-0500108DEF3C}">
      <dsp:nvSpPr>
        <dsp:cNvPr id="0" name=""/>
        <dsp:cNvSpPr/>
      </dsp:nvSpPr>
      <dsp:spPr>
        <a:xfrm>
          <a:off x="3701227" y="1113328"/>
          <a:ext cx="3243772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Цель </a:t>
          </a:r>
        </a:p>
      </dsp:txBody>
      <dsp:txXfrm>
        <a:off x="3701227" y="1113328"/>
        <a:ext cx="3243772" cy="547200"/>
      </dsp:txXfrm>
    </dsp:sp>
    <dsp:sp modelId="{DC6CC679-3A35-420C-853F-FE829533EA77}">
      <dsp:nvSpPr>
        <dsp:cNvPr id="0" name=""/>
        <dsp:cNvSpPr/>
      </dsp:nvSpPr>
      <dsp:spPr>
        <a:xfrm>
          <a:off x="3701227" y="1660528"/>
          <a:ext cx="3243772" cy="24512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Описать эффективность долговременного патогенетического лечения различных </a:t>
          </a:r>
          <a:r>
            <a:rPr lang="ru-RU" sz="1900" kern="1200" dirty="0" err="1"/>
            <a:t>лизосомных</a:t>
          </a:r>
          <a:r>
            <a:rPr lang="ru-RU" sz="1900" kern="1200" dirty="0"/>
            <a:t> болезней (</a:t>
          </a:r>
          <a:r>
            <a:rPr lang="ru-RU" sz="1900" kern="1200" dirty="0" err="1"/>
            <a:t>мукополисахаридозов</a:t>
          </a:r>
          <a:r>
            <a:rPr lang="ru-RU" sz="1900" kern="1200" dirty="0"/>
            <a:t> </a:t>
          </a:r>
          <a:r>
            <a:rPr lang="en-US" sz="1900" kern="1200" dirty="0"/>
            <a:t>I, IVA </a:t>
          </a:r>
          <a:r>
            <a:rPr lang="ru-RU" sz="1900" kern="1200" dirty="0"/>
            <a:t>типов, болезни Фабри) в клинической практике </a:t>
          </a:r>
        </a:p>
      </dsp:txBody>
      <dsp:txXfrm>
        <a:off x="3701227" y="1660528"/>
        <a:ext cx="3243772" cy="2451284"/>
      </dsp:txXfrm>
    </dsp:sp>
    <dsp:sp modelId="{22015CE0-2170-4F93-A532-D9F04C0DC6D7}">
      <dsp:nvSpPr>
        <dsp:cNvPr id="0" name=""/>
        <dsp:cNvSpPr/>
      </dsp:nvSpPr>
      <dsp:spPr>
        <a:xfrm>
          <a:off x="7399128" y="1113328"/>
          <a:ext cx="3243772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Материал и методы </a:t>
          </a:r>
        </a:p>
      </dsp:txBody>
      <dsp:txXfrm>
        <a:off x="7399128" y="1113328"/>
        <a:ext cx="3243772" cy="547200"/>
      </dsp:txXfrm>
    </dsp:sp>
    <dsp:sp modelId="{9C82F695-F4F0-483A-B486-7ECA77726365}">
      <dsp:nvSpPr>
        <dsp:cNvPr id="0" name=""/>
        <dsp:cNvSpPr/>
      </dsp:nvSpPr>
      <dsp:spPr>
        <a:xfrm>
          <a:off x="7399128" y="1660528"/>
          <a:ext cx="3243772" cy="24512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/>
            <a:t>Пациенты с </a:t>
          </a:r>
          <a:r>
            <a:rPr lang="ru-RU" sz="1900" kern="1200" dirty="0" err="1"/>
            <a:t>мукополисахаридозом</a:t>
          </a:r>
          <a:r>
            <a:rPr lang="ru-RU" sz="1900" kern="1200" dirty="0"/>
            <a:t> 1 типа (синдром </a:t>
          </a:r>
          <a:r>
            <a:rPr lang="ru-RU" sz="1900" kern="1200" dirty="0" err="1"/>
            <a:t>Гурлер-Шейе</a:t>
          </a:r>
          <a:r>
            <a:rPr lang="ru-RU" sz="1900" kern="1200" dirty="0"/>
            <a:t>), </a:t>
          </a:r>
          <a:r>
            <a:rPr lang="ru-RU" sz="1900" kern="1200" dirty="0" err="1"/>
            <a:t>мукополисахаридозом</a:t>
          </a:r>
          <a:r>
            <a:rPr lang="ru-RU" sz="1900" kern="1200" dirty="0"/>
            <a:t> IVА типа, болезнью Фабри.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</dsp:txBody>
      <dsp:txXfrm>
        <a:off x="7399128" y="1660528"/>
        <a:ext cx="3243772" cy="24512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524-3E3B-4990-9507-7A3FA16E1A54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1472-6508-4DD2-849C-2A8104E45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96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524-3E3B-4990-9507-7A3FA16E1A54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1472-6508-4DD2-849C-2A8104E45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29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524-3E3B-4990-9507-7A3FA16E1A54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1472-6508-4DD2-849C-2A8104E45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4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524-3E3B-4990-9507-7A3FA16E1A54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1472-6508-4DD2-849C-2A8104E45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73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524-3E3B-4990-9507-7A3FA16E1A54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1472-6508-4DD2-849C-2A8104E45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80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524-3E3B-4990-9507-7A3FA16E1A54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1472-6508-4DD2-849C-2A8104E45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86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524-3E3B-4990-9507-7A3FA16E1A54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1472-6508-4DD2-849C-2A8104E45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72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524-3E3B-4990-9507-7A3FA16E1A54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1472-6508-4DD2-849C-2A8104E45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5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524-3E3B-4990-9507-7A3FA16E1A54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1472-6508-4DD2-849C-2A8104E45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32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524-3E3B-4990-9507-7A3FA16E1A54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1472-6508-4DD2-849C-2A8104E45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59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C524-3E3B-4990-9507-7A3FA16E1A54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1472-6508-4DD2-849C-2A8104E45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587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9C524-3E3B-4990-9507-7A3FA16E1A54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21472-6508-4DD2-849C-2A8104E45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8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6.svg"/><Relationship Id="rId2" Type="http://schemas.openxmlformats.org/officeDocument/2006/relationships/hyperlink" Target="mailto:elisabetagurinova@yandex.r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8713" y="1122363"/>
            <a:ext cx="11342915" cy="1272494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ОПЫТ ФЕРМЕНТОЗАМЕСТИТЕЛЬНОЙ ТЕРАПИИ И ВЕДЕНИЯ ВЗРОСЛЫХ БОЛЬНЫХ С ЛИЗОСОМНЫМИ БОЛЕЗНЯМИ НАКОПЛЕНИЯ В ЯКУТИИ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8714" y="2959781"/>
            <a:ext cx="11473543" cy="1623105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  <a:p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Гуринова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Е.Е.</a:t>
            </a:r>
            <a:r>
              <a:rPr lang="ru-RU" altLang="en-US" sz="6600" baseline="30000" dirty="0" smtClean="0"/>
              <a:t>1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6400" dirty="0" err="1">
                <a:latin typeface="Arial" panose="020B0604020202020204" pitchFamily="34" charset="0"/>
                <a:cs typeface="Arial" panose="020B0604020202020204" pitchFamily="34" charset="0"/>
              </a:rPr>
              <a:t>Сухомясова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А.Л.</a:t>
            </a:r>
            <a:r>
              <a:rPr lang="ru-RU" altLang="en-US" sz="6600" baseline="30000" dirty="0" smtClean="0"/>
              <a:t>1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Иванова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Р.Н.</a:t>
            </a:r>
            <a:r>
              <a:rPr lang="ru-RU" altLang="en-US" sz="6600" baseline="30000" dirty="0" smtClean="0"/>
              <a:t>1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altLang="en-US" sz="6600" baseline="30000" dirty="0" smtClean="0"/>
              <a:t>2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Николаева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И.А.</a:t>
            </a:r>
            <a:r>
              <a:rPr lang="ru-RU" altLang="en-US" sz="6600" baseline="30000" dirty="0" smtClean="0"/>
              <a:t>2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 Голикова П.И.</a:t>
            </a:r>
            <a:r>
              <a:rPr lang="ru-RU" altLang="en-US" sz="6600" baseline="30000" dirty="0" smtClean="0"/>
              <a:t>1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 Кочкина Д.Б.</a:t>
            </a:r>
            <a:r>
              <a:rPr lang="ru-RU" altLang="en-US" sz="6600" baseline="30000" dirty="0" smtClean="0"/>
              <a:t>1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altLang="en-US" sz="6600" baseline="30000" dirty="0" smtClean="0"/>
              <a:t>2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Лугинова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А.Н.</a:t>
            </a:r>
            <a:r>
              <a:rPr lang="ru-RU" altLang="en-US" sz="6600" baseline="30000" dirty="0" smtClean="0"/>
              <a:t>1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altLang="en-US" sz="6600" baseline="30000" dirty="0" smtClean="0"/>
              <a:t>2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6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Новгородова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С.Н.</a:t>
            </a:r>
            <a:r>
              <a:rPr lang="ru-RU" altLang="en-US" sz="6600" baseline="30000" dirty="0" smtClean="0"/>
              <a:t>1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 Софронова В.М.</a:t>
            </a:r>
            <a:r>
              <a:rPr lang="ru-RU" altLang="en-US" sz="6600" baseline="30000" dirty="0" smtClean="0"/>
              <a:t>1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6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Эверстова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Н.Р.</a:t>
            </a:r>
            <a:r>
              <a:rPr lang="ru-RU" altLang="en-US" sz="6600" baseline="30000" dirty="0" smtClean="0"/>
              <a:t>1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Максимова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Н.Р.</a:t>
            </a:r>
            <a:r>
              <a:rPr lang="ru-RU" altLang="en-US" sz="6600" baseline="30000" dirty="0" smtClean="0"/>
              <a:t>1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pPr algn="l"/>
            <a:r>
              <a:rPr lang="ru-RU" altLang="en-US" sz="6000" baseline="30000" dirty="0"/>
              <a:t>1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ФГАОУ ВО «Северо-Восточный Федеральный Университет им. М.К.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Аммосова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Якутск, e-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elisabetagurinova@yandex.ru</a:t>
            </a:r>
          </a:p>
          <a:p>
            <a:pPr algn="l"/>
            <a:r>
              <a:rPr lang="ru-RU" altLang="en-US" sz="6000" baseline="30000" dirty="0"/>
              <a:t>2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ГАУ РС(Я) «Республиканская больница №1-Национальный центр медицины», Якутск</a:t>
            </a:r>
            <a:endParaRPr lang="en-US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6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elisabetagurinova@yandex.ru</a:t>
            </a:r>
            <a:endParaRPr lang="en-US" sz="56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Финансирование: Работа выполнена в рамках Государственного задания Министерства науки и высшего образования Российской </a:t>
            </a:r>
          </a:p>
          <a:p>
            <a:pPr algn="l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(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FSRG-2024-0001)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/>
          </a:p>
          <a:p>
            <a:pPr algn="l"/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r="73385"/>
          <a:stretch>
            <a:fillRect/>
          </a:stretch>
        </p:blipFill>
        <p:spPr>
          <a:xfrm>
            <a:off x="3214139" y="137795"/>
            <a:ext cx="852805" cy="675640"/>
          </a:xfrm>
          <a:prstGeom prst="rect">
            <a:avLst/>
          </a:prstGeom>
        </p:spPr>
      </p:pic>
      <p:pic>
        <p:nvPicPr>
          <p:cNvPr id="5" name="Picture 7" descr="Коричневый логотип со скрещенными кругами и рисунком глаза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 l="32249" t="29296" r="32539" b="36337"/>
          <a:stretch>
            <a:fillRect/>
          </a:stretch>
        </p:blipFill>
        <p:spPr>
          <a:xfrm>
            <a:off x="8124421" y="60960"/>
            <a:ext cx="852805" cy="829945"/>
          </a:xfrm>
          <a:prstGeom prst="rect">
            <a:avLst/>
          </a:prstGeom>
        </p:spPr>
      </p:pic>
      <p:pic>
        <p:nvPicPr>
          <p:cNvPr id="6" name="Picture 11" descr="bm9bvqpbr2m6enzri02069p9nv9zggf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80710" y="47625"/>
            <a:ext cx="829945" cy="829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8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2471496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48620002"/>
              </p:ext>
            </p:extLst>
          </p:nvPr>
        </p:nvGraphicFramePr>
        <p:xfrm>
          <a:off x="772886" y="359230"/>
          <a:ext cx="10646228" cy="5225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5799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038645"/>
              </p:ext>
            </p:extLst>
          </p:nvPr>
        </p:nvGraphicFramePr>
        <p:xfrm>
          <a:off x="1099456" y="1516303"/>
          <a:ext cx="10417626" cy="4903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8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75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362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362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362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 пациента, лет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 установления диагноза, лет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 начала ФЗТ, лет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Продолжительность ФЗТ, в годах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Препарат (МНН)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9"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Мукополисхаридоз</a:t>
                      </a:r>
                      <a:r>
                        <a:rPr lang="ru-RU" dirty="0"/>
                        <a:t> 1 типа (синдром </a:t>
                      </a:r>
                      <a:r>
                        <a:rPr lang="ru-RU" dirty="0" err="1"/>
                        <a:t>Гурлер-Шейе</a:t>
                      </a:r>
                      <a:r>
                        <a:rPr lang="ru-RU" dirty="0"/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Альдуразим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Ларонидаза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9"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Мукополисахаридоз</a:t>
                      </a:r>
                      <a:r>
                        <a:rPr lang="ru-RU" dirty="0"/>
                        <a:t> 4 А типа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Вимизайм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Элосульфаза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альфа)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9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Болезнь Фабри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Фабразим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Агалсидаза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бета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Фабразим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Агалсидаза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бета)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Фабразим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Агалсидаза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бета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Фабразим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Агалсидаза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бета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Реплагал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Агалсидаза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альфа)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4155" y="236564"/>
            <a:ext cx="11408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ПАЦИЕНТЫ С ЛИЗОСОМНЫМИ БОЛЕЗНЯМИ, ПОЛУЧАЮЩИЕ ФЕРМЕНТОЗАМЕСТИТЕЛЬНУЮ ТЕРАПИЮ В </a:t>
            </a:r>
          </a:p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РЕСПУБЛИКЕ САХА (ЯКУТИЯ)</a:t>
            </a:r>
          </a:p>
        </p:txBody>
      </p:sp>
    </p:spTree>
    <p:extLst>
      <p:ext uri="{BB962C8B-B14F-4D97-AF65-F5344CB8AC3E}">
        <p14:creationId xmlns:p14="http://schemas.microsoft.com/office/powerpoint/2010/main" val="416995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1594133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ятиугольник 4"/>
          <p:cNvSpPr/>
          <p:nvPr/>
        </p:nvSpPr>
        <p:spPr>
          <a:xfrm>
            <a:off x="294950" y="220885"/>
            <a:ext cx="2147596" cy="933515"/>
          </a:xfrm>
          <a:prstGeom prst="homePlat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МПС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типа синдром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Гурлер-Шейе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42546" y="196517"/>
            <a:ext cx="8759890" cy="914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Состояние стабильное, имеет среднее специальное образование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работала воспитателем в детском саду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Группа инвалидности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294950" y="1774029"/>
            <a:ext cx="2147596" cy="1007706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МПС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IVA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типа синдром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Моркио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42546" y="1087071"/>
            <a:ext cx="8839199" cy="2514600"/>
          </a:xfrm>
          <a:prstGeom prst="roundRect">
            <a:avLst>
              <a:gd name="adj" fmla="val 911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2015 г. Старт ФЗТ незарегистрированным препаратом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Элосульфаза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альфа первым в РФ</a:t>
            </a: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2015 - 2020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г.г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ФЗТ в дневном стационаре медико-генетического центра. </a:t>
            </a: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2020 г. Стационар на дому в связи с пандемией по КОВИД-19 и по настоящее время. </a:t>
            </a: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 фоне лечения </a:t>
            </a: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изменения со стороны опорно-двигательного аппарата сохраняются,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самостятельно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не ходит</a:t>
            </a: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улучшение активности суставов кистей рук, </a:t>
            </a: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возросла выносливость к физическим нагрузкам</a:t>
            </a: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гепатоспленомегалия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при ультразвуковом исследовании не визуализируется</a:t>
            </a: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появилось нарушение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внутрижелудочковой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проводимости</a:t>
            </a: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Закончил среднюю школу с золотой медалью, заканчивает ВУЗ (онлайн обучение), имеет инвалидность 1 группы. </a:t>
            </a:r>
          </a:p>
        </p:txBody>
      </p:sp>
      <p:sp>
        <p:nvSpPr>
          <p:cNvPr id="13" name="Пятиугольник 12"/>
          <p:cNvSpPr/>
          <p:nvPr/>
        </p:nvSpPr>
        <p:spPr>
          <a:xfrm>
            <a:off x="294950" y="4231434"/>
            <a:ext cx="2147596" cy="457199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Болезнь Фабри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491E022C-39B1-4F81-DB96-D2BC694C1247}"/>
              </a:ext>
            </a:extLst>
          </p:cNvPr>
          <p:cNvSpPr/>
          <p:nvPr/>
        </p:nvSpPr>
        <p:spPr>
          <a:xfrm>
            <a:off x="2442546" y="3601671"/>
            <a:ext cx="8820280" cy="175009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 3 пациентов динамика на фоне ФЗТ без осложнений </a:t>
            </a: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Двое больных включены в Программу раннего доступа к лечению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Пэгунигалсидазой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альфа ввиду непроходящих нейропатических болей и поражения почек. </a:t>
            </a: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центральной районной больнице 19 февраля 2025 г. начата терапия препаратом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Пэгунигалсидаза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альфа под контролем врача-генетика. Инфузия прошла без нежелательных реакций.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9988FE-EF77-1F8F-7C2C-F85E4AE9F8CB}"/>
              </a:ext>
            </a:extLst>
          </p:cNvPr>
          <p:cNvSpPr txBox="1"/>
          <p:nvPr/>
        </p:nvSpPr>
        <p:spPr>
          <a:xfrm>
            <a:off x="2402537" y="5864276"/>
            <a:ext cx="1305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D2714BF-37B1-673F-10B9-EAEA04A9B45B}"/>
              </a:ext>
            </a:extLst>
          </p:cNvPr>
          <p:cNvSpPr/>
          <p:nvPr/>
        </p:nvSpPr>
        <p:spPr>
          <a:xfrm>
            <a:off x="2442546" y="5689727"/>
            <a:ext cx="6118290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D9FA91-AF6D-F660-7F7D-1D46EFB2D1CE}"/>
              </a:ext>
            </a:extLst>
          </p:cNvPr>
          <p:cNvSpPr txBox="1"/>
          <p:nvPr/>
        </p:nvSpPr>
        <p:spPr>
          <a:xfrm>
            <a:off x="4079073" y="5630760"/>
            <a:ext cx="6270171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 err="1"/>
              <a:t>Лизосомные</a:t>
            </a:r>
            <a:r>
              <a:rPr lang="ru-RU" dirty="0"/>
              <a:t> болезни обмена в Республике Саха (Якутия) являются редкими, сложными в диагностике, требующими мультидисциплинарного ведения, непрерывной терапии </a:t>
            </a:r>
          </a:p>
        </p:txBody>
      </p:sp>
    </p:spTree>
    <p:extLst>
      <p:ext uri="{BB962C8B-B14F-4D97-AF65-F5344CB8AC3E}">
        <p14:creationId xmlns:p14="http://schemas.microsoft.com/office/powerpoint/2010/main" val="67702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475</Words>
  <Application>Microsoft Office PowerPoint</Application>
  <PresentationFormat>Широкоэкранный</PresentationFormat>
  <Paragraphs>95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ОПЫТ ФЕРМЕНТОЗАМЕСТИТЕЛЬНОЙ ТЕРАПИИ И ВЕДЕНИЯ ВЗРОСЛЫХ БОЛЬНЫХ С ЛИЗОСОМНЫМИ БОЛЕЗНЯМИ НАКОПЛЕНИЯ В ЯКУТИИ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ферментозаместительной терапии и ведения взрослых больных с лизосомными болезнями накопления в Якутии</dc:title>
  <dc:creator>Сухомясова Айталина Лукична</dc:creator>
  <cp:lastModifiedBy>Иванов Айаан Вадимович</cp:lastModifiedBy>
  <cp:revision>23</cp:revision>
  <dcterms:created xsi:type="dcterms:W3CDTF">2025-04-23T00:40:54Z</dcterms:created>
  <dcterms:modified xsi:type="dcterms:W3CDTF">2025-04-25T01:17:00Z</dcterms:modified>
</cp:coreProperties>
</file>